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4"/>
  </p:notesMasterIdLst>
  <p:sldIdLst>
    <p:sldId id="405" r:id="rId2"/>
    <p:sldId id="339" r:id="rId3"/>
    <p:sldId id="410" r:id="rId4"/>
    <p:sldId id="371" r:id="rId5"/>
    <p:sldId id="409" r:id="rId6"/>
    <p:sldId id="406" r:id="rId7"/>
    <p:sldId id="408" r:id="rId8"/>
    <p:sldId id="394" r:id="rId9"/>
    <p:sldId id="402" r:id="rId10"/>
    <p:sldId id="403" r:id="rId11"/>
    <p:sldId id="404" r:id="rId12"/>
    <p:sldId id="302" r:id="rId13"/>
  </p:sldIdLst>
  <p:sldSz cx="9144000" cy="6858000" type="screen4x3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400"/>
    <a:srgbClr val="111111"/>
    <a:srgbClr val="FFC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60"/>
  </p:normalViewPr>
  <p:slideViewPr>
    <p:cSldViewPr>
      <p:cViewPr>
        <p:scale>
          <a:sx n="70" d="100"/>
          <a:sy n="70" d="100"/>
        </p:scale>
        <p:origin x="-2728" y="-944"/>
      </p:cViewPr>
      <p:guideLst>
        <p:guide orient="horz" pos="1152"/>
        <p:guide orient="horz" pos="624"/>
        <p:guide pos="2880"/>
        <p:guide pos="13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529" cy="49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082" y="0"/>
            <a:ext cx="2950529" cy="49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887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403" y="4720908"/>
            <a:ext cx="5446396" cy="4472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226"/>
            <a:ext cx="2950529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082" y="9440226"/>
            <a:ext cx="2950529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C8B98E-EBE2-4B7D-97F0-FD61743C30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500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C8B98E-EBE2-4B7D-97F0-FD61743C30F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194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vmlDrawing" Target="../drawings/vmlDrawing1.vml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Copyright RNZFB 2013 CC, BY, NC,SA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8C592886-E571-45D5-8B56-343DC94F8FA6}" type="slidenum">
              <a:rPr kumimoji="0" lang="en-US" smtClean="0"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aphicFrame>
        <p:nvGraphicFramePr>
          <p:cNvPr id="17" name="Base" hidden="1"/>
          <p:cNvGraphicFramePr>
            <a:graphicFrameLocks/>
          </p:cNvGraphicFramePr>
          <p:nvPr userDrawn="1"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8" r:id="rId3" imgW="0" imgH="0" progId="PowerPoint.Show.8">
                  <p:embed/>
                </p:oleObj>
              </mc:Choice>
              <mc:Fallback>
                <p:oleObj r:id="rId3" imgW="0" imgH="0" progId="PowerPoint.Show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17" descr="RNZBFlogoeye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62100"/>
            <a:ext cx="4343400" cy="373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 descr="RNZFB Logo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7888" y="636588"/>
            <a:ext cx="1941512" cy="164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Copyright RNZFB 2013 CC, BY, NC,SA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C54BC0-B3ED-45A7-A54A-1F2FC57E2EC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Copyright RNZFB 2013 CC, BY, NC,SA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D0D71C-297D-4B30-8E4D-C51F116477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Copyright RNZFB 2013 CC, BY, NC,SA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95F98D-BB70-41BF-8C2C-F74D3A999EB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Copyright RNZFB 2013 CC, BY, NC,SA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5A20BC-5A3A-4A50-A6C5-67A01D1B72E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Copyright RNZFB 2013 CC, BY, NC,SA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9DE7FC-8FD8-47C5-AE06-E61EB05EEA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Copyright RNZFB 2013 CC, BY, NC,SA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B8F49-50B3-4569-8AFD-6A6B2248C7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Copyright RNZFB 2013 CC, BY, NC,SA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C721F7-F834-417A-928B-02C24AB8C35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Copyright RNZFB 2013 CC, BY, NC,SA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F51C38-85C3-49A9-A989-97040C35ACD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Copyright RNZFB 2013 CC, BY, NC,SA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F55521-4C02-44AA-9612-70D333767CC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Copyright RNZFB 2013 CC, BY, NC,SA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4A76EB-0503-4EC1-BD5C-D0263E462E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NZ" smtClean="0"/>
              <a:t>Copyright RNZFB 2013 CC, BY, NC,SA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E802EC8-FC12-44B8-94D9-80730B2CCB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hyperlink" Target="mailto:kevin@access1in5.co.nz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rcRect l="27391" r="27391"/>
          <a:stretch>
            <a:fillRect/>
          </a:stretch>
        </p:blipFill>
        <p:spPr>
          <a:xfrm>
            <a:off x="3571997" y="3933055"/>
            <a:ext cx="4708403" cy="2193107"/>
          </a:xfrm>
        </p:spPr>
      </p:pic>
      <p:sp>
        <p:nvSpPr>
          <p:cNvPr id="6" name="Rectangle 5"/>
          <p:cNvSpPr/>
          <p:nvPr/>
        </p:nvSpPr>
        <p:spPr>
          <a:xfrm>
            <a:off x="395536" y="476672"/>
            <a:ext cx="63367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The Internet for </a:t>
            </a:r>
            <a:r>
              <a:rPr lang="en-US" sz="3600" dirty="0" smtClean="0"/>
              <a:t>All – Inclusive Research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96344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Word 2010 – Accessibility Checker</a:t>
            </a:r>
          </a:p>
          <a:p>
            <a:r>
              <a:rPr lang="en-US" sz="3200" dirty="0" smtClean="0"/>
              <a:t>Create simple </a:t>
            </a:r>
            <a:r>
              <a:rPr lang="en-US" sz="3200" dirty="0" err="1" smtClean="0"/>
              <a:t>pdf</a:t>
            </a:r>
            <a:r>
              <a:rPr lang="en-US" sz="3200" dirty="0" smtClean="0"/>
              <a:t> from Word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Documents 2</a:t>
            </a:r>
            <a:endParaRPr lang="en-NZ" dirty="0">
              <a:solidFill>
                <a:srgbClr val="0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760" y="3933056"/>
            <a:ext cx="4499992" cy="2618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068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dirty="0" smtClean="0"/>
              <a:t>webaim.org/resources/designers</a:t>
            </a:r>
          </a:p>
          <a:p>
            <a:pPr eaLnBrk="1" hangingPunct="1"/>
            <a:r>
              <a:rPr lang="en-NZ" dirty="0"/>
              <a:t>http://webaim.org/resources/quickref/</a:t>
            </a:r>
            <a:endParaRPr lang="en-NZ" dirty="0" smtClean="0"/>
          </a:p>
          <a:p>
            <a:pPr eaLnBrk="1" hangingPunct="1"/>
            <a:r>
              <a:rPr lang="en-US" dirty="0" smtClean="0"/>
              <a:t>Note – text and </a:t>
            </a:r>
            <a:r>
              <a:rPr lang="en-US" dirty="0" err="1" smtClean="0"/>
              <a:t>infographic</a:t>
            </a:r>
            <a:r>
              <a:rPr lang="en-US" dirty="0" smtClean="0"/>
              <a:t> options</a:t>
            </a:r>
          </a:p>
          <a:p>
            <a:r>
              <a:rPr lang="en-US" dirty="0"/>
              <a:t>http://</a:t>
            </a:r>
            <a:r>
              <a:rPr lang="en-US" dirty="0" err="1"/>
              <a:t>wave.webaim.org</a:t>
            </a:r>
            <a:r>
              <a:rPr lang="en-US" dirty="0"/>
              <a:t>/</a:t>
            </a:r>
            <a:endParaRPr lang="en-GB" dirty="0" smtClean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NZ" sz="4300" dirty="0" smtClean="0">
                <a:solidFill>
                  <a:srgbClr val="000000"/>
                </a:solidFill>
              </a:rPr>
              <a:t>Great resources	</a:t>
            </a:r>
            <a:endParaRPr lang="en-US" sz="4300" dirty="0" smtClean="0">
              <a:solidFill>
                <a:srgbClr val="000000"/>
              </a:solidFill>
            </a:endParaRPr>
          </a:p>
        </p:txBody>
      </p:sp>
      <p:pic>
        <p:nvPicPr>
          <p:cNvPr id="5" name="Picture 4" descr="Web Accessibility for Designers infographic with text description below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708920"/>
            <a:ext cx="2160240" cy="360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49990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ChangeAspect="1"/>
          </p:cNvPicPr>
          <p:nvPr/>
        </p:nvPicPr>
        <p:blipFill>
          <a:blip r:embed="rId2"/>
          <a:srcRect l="27391" r="27391"/>
          <a:stretch>
            <a:fillRect/>
          </a:stretch>
        </p:blipFill>
        <p:spPr>
          <a:xfrm>
            <a:off x="5292080" y="4869160"/>
            <a:ext cx="3672408" cy="1710555"/>
          </a:xfrm>
          <a:prstGeom prst="rect">
            <a:avLst/>
          </a:prstGeom>
        </p:spPr>
      </p:pic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endParaRPr lang="en-NZ" dirty="0" smtClean="0"/>
          </a:p>
          <a:p>
            <a:pPr eaLnBrk="1" hangingPunct="1">
              <a:buFontTx/>
              <a:buNone/>
            </a:pPr>
            <a:endParaRPr lang="en-NZ" dirty="0" smtClean="0"/>
          </a:p>
          <a:p>
            <a:pPr eaLnBrk="1" hangingPunct="1">
              <a:buFontTx/>
              <a:buNone/>
            </a:pPr>
            <a:r>
              <a:rPr lang="en-NZ" sz="3600" dirty="0" smtClean="0"/>
              <a:t>Kevin Prince</a:t>
            </a:r>
          </a:p>
          <a:p>
            <a:pPr eaLnBrk="1" hangingPunct="1">
              <a:buFontTx/>
              <a:buNone/>
            </a:pPr>
            <a:r>
              <a:rPr lang="en-AU" sz="3600" dirty="0" smtClean="0">
                <a:hlinkClick r:id="rId3"/>
              </a:rPr>
              <a:t>kevin@access1in5.co.nz</a:t>
            </a:r>
            <a:endParaRPr lang="en-AU" sz="3600" dirty="0" smtClean="0"/>
          </a:p>
          <a:p>
            <a:pPr eaLnBrk="1" hangingPunct="1">
              <a:buFontTx/>
              <a:buNone/>
            </a:pPr>
            <a:r>
              <a:rPr lang="en-AU" sz="3600" dirty="0" smtClean="0"/>
              <a:t>021 2220638</a:t>
            </a:r>
            <a:endParaRPr lang="en-NZ" sz="3600" dirty="0" smtClean="0"/>
          </a:p>
        </p:txBody>
      </p:sp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 smtClean="0">
                <a:solidFill>
                  <a:srgbClr val="000000"/>
                </a:solidFill>
              </a:rPr>
              <a:t>Thank You and Questions</a:t>
            </a:r>
            <a:r>
              <a:rPr lang="en-NZ" dirty="0" smtClean="0"/>
              <a:t>	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988840"/>
            <a:ext cx="7498080" cy="4259560"/>
          </a:xfrm>
        </p:spPr>
        <p:txBody>
          <a:bodyPr/>
          <a:lstStyle/>
          <a:p>
            <a:pPr marL="82296" indent="0" eaLnBrk="1" hangingPunct="1">
              <a:buNone/>
            </a:pPr>
            <a:endParaRPr lang="en-US" dirty="0" smtClean="0"/>
          </a:p>
          <a:p>
            <a:pPr marL="82296" indent="0" eaLnBrk="1" hangingPunct="1">
              <a:buNone/>
            </a:pPr>
            <a:endParaRPr lang="en-US" dirty="0"/>
          </a:p>
          <a:p>
            <a:pPr marL="82296" indent="0" eaLnBrk="1" hangingPunct="1">
              <a:buNone/>
            </a:pPr>
            <a:r>
              <a:rPr lang="en-US" dirty="0" smtClean="0">
                <a:latin typeface="Gill Sans"/>
                <a:cs typeface="Gill Sans"/>
              </a:rPr>
              <a:t>HTML is designed for universal access</a:t>
            </a:r>
          </a:p>
          <a:p>
            <a:pPr marL="82296" indent="0" eaLnBrk="1" hangingPunct="1">
              <a:buNone/>
            </a:pPr>
            <a:endParaRPr lang="en-US" dirty="0" smtClean="0">
              <a:latin typeface="Gill Sans"/>
              <a:cs typeface="Gill Sans"/>
            </a:endParaRPr>
          </a:p>
          <a:p>
            <a:pPr marL="82296" indent="0" eaLnBrk="1" hangingPunct="1">
              <a:buNone/>
            </a:pPr>
            <a:r>
              <a:rPr lang="en-US" dirty="0" smtClean="0">
                <a:latin typeface="Gill Sans"/>
                <a:cs typeface="Gill Sans"/>
              </a:rPr>
              <a:t>“The power of the Web is in its universality</a:t>
            </a:r>
            <a:r>
              <a:rPr lang="en-US" dirty="0" smtClean="0">
                <a:latin typeface="Gill Sans"/>
                <a:cs typeface="Gill Sans"/>
              </a:rPr>
              <a:t>.  </a:t>
            </a:r>
            <a:r>
              <a:rPr lang="en-US" dirty="0" smtClean="0">
                <a:latin typeface="Gill Sans"/>
                <a:cs typeface="Gill Sans"/>
              </a:rPr>
              <a:t>Access by everyone regardless of disability is an essential aspect.”</a:t>
            </a:r>
            <a:br>
              <a:rPr lang="en-US" dirty="0" smtClean="0">
                <a:latin typeface="Gill Sans"/>
                <a:cs typeface="Gill Sans"/>
              </a:rPr>
            </a:br>
            <a:r>
              <a:rPr lang="en-US" dirty="0" smtClean="0">
                <a:latin typeface="Gill Sans"/>
                <a:cs typeface="Gill Sans"/>
              </a:rPr>
              <a:t>- Tim Berners-Lee, director of the Word Wide Web Consortium and inventor of the World Wide Web.</a:t>
            </a:r>
            <a:r>
              <a:rPr lang="en-GB" dirty="0" smtClean="0">
                <a:latin typeface="Gill Sans"/>
                <a:cs typeface="Gill Sans"/>
              </a:rPr>
              <a:t> </a:t>
            </a:r>
          </a:p>
          <a:p>
            <a:pPr marL="0" indent="0" eaLnBrk="1" hangingPunct="1">
              <a:buNone/>
            </a:pPr>
            <a:endParaRPr lang="en-GB" dirty="0" smtClean="0"/>
          </a:p>
        </p:txBody>
      </p:sp>
      <p:sp>
        <p:nvSpPr>
          <p:cNvPr id="3" name="Rectangle 2"/>
          <p:cNvSpPr/>
          <p:nvPr/>
        </p:nvSpPr>
        <p:spPr>
          <a:xfrm>
            <a:off x="467544" y="548680"/>
            <a:ext cx="41044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sz="3600" dirty="0"/>
              <a:t>Web </a:t>
            </a:r>
            <a:r>
              <a:rPr lang="en-NZ" sz="3600" dirty="0" smtClean="0"/>
              <a:t>Standards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57539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4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/>
            <a:r>
              <a:rPr lang="en-AU" sz="4800" dirty="0" smtClean="0">
                <a:latin typeface="Gill Sans"/>
                <a:cs typeface="Gill Sans"/>
              </a:rPr>
              <a:t>Internet only – accessibility/skill/inclination</a:t>
            </a:r>
            <a:endParaRPr lang="en-AU" sz="4800" dirty="0" smtClean="0">
              <a:latin typeface="Gill Sans"/>
              <a:cs typeface="Gill Sans"/>
            </a:endParaRPr>
          </a:p>
          <a:p>
            <a:pPr eaLnBrk="1" hangingPunct="1"/>
            <a:r>
              <a:rPr lang="en-AU" sz="4800" dirty="0" smtClean="0">
                <a:latin typeface="Gill Sans"/>
                <a:cs typeface="Gill Sans"/>
              </a:rPr>
              <a:t>L</a:t>
            </a:r>
            <a:r>
              <a:rPr lang="en-NZ" sz="4800" dirty="0" smtClean="0">
                <a:latin typeface="Gill Sans"/>
                <a:cs typeface="Gill Sans"/>
              </a:rPr>
              <a:t>andline Survey – No landline, Deaf</a:t>
            </a:r>
            <a:endParaRPr lang="en-NZ" sz="4800" dirty="0" smtClean="0">
              <a:latin typeface="Gill Sans"/>
              <a:cs typeface="Gill Sans"/>
            </a:endParaRPr>
          </a:p>
          <a:p>
            <a:pPr eaLnBrk="1" hangingPunct="1"/>
            <a:r>
              <a:rPr lang="en-NZ" sz="4800" dirty="0" smtClean="0">
                <a:latin typeface="Gill Sans"/>
                <a:cs typeface="Gill Sans"/>
              </a:rPr>
              <a:t>Print Only – Print Disabled</a:t>
            </a:r>
          </a:p>
          <a:p>
            <a:pPr eaLnBrk="1" hangingPunct="1"/>
            <a:r>
              <a:rPr lang="en-NZ" sz="4800" dirty="0" smtClean="0">
                <a:latin typeface="Gill Sans"/>
                <a:cs typeface="Gill Sans"/>
              </a:rPr>
              <a:t>Check your process – only hard copy good enough for sign up?</a:t>
            </a:r>
            <a:endParaRPr lang="en-NZ" sz="4800" dirty="0" smtClean="0">
              <a:latin typeface="Gill Sans"/>
              <a:cs typeface="Gill Sans"/>
            </a:endParaRPr>
          </a:p>
          <a:p>
            <a:pPr marL="0" indent="0" eaLnBrk="1" hangingPunct="1">
              <a:buNone/>
            </a:pPr>
            <a:endParaRPr lang="en-GB" dirty="0" smtClean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NZ" sz="4300" dirty="0" smtClean="0">
                <a:solidFill>
                  <a:srgbClr val="000000"/>
                </a:solidFill>
              </a:rPr>
              <a:t>Who’s Excluded?</a:t>
            </a:r>
            <a:endParaRPr lang="en-US" sz="43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238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4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NZ" dirty="0" smtClean="0">
                <a:solidFill>
                  <a:schemeClr val="bg1">
                    <a:lumMod val="75000"/>
                  </a:schemeClr>
                </a:solidFill>
              </a:rPr>
              <a:t>This is too light </a:t>
            </a:r>
            <a:r>
              <a:rPr lang="en-NZ" dirty="0" smtClean="0"/>
              <a:t>– </a:t>
            </a:r>
            <a:r>
              <a:rPr lang="en-NZ" dirty="0" smtClean="0">
                <a:solidFill>
                  <a:schemeClr val="bg1">
                    <a:lumMod val="65000"/>
                  </a:schemeClr>
                </a:solidFill>
              </a:rPr>
              <a:t>although the second part is better</a:t>
            </a:r>
          </a:p>
          <a:p>
            <a:pPr eaLnBrk="1" hangingPunct="1"/>
            <a:r>
              <a:rPr lang="en-NZ" dirty="0" smtClean="0">
                <a:solidFill>
                  <a:schemeClr val="accent4">
                    <a:lumMod val="65000"/>
                    <a:lumOff val="35000"/>
                  </a:schemeClr>
                </a:solidFill>
              </a:rPr>
              <a:t>Better but still not good</a:t>
            </a:r>
          </a:p>
          <a:p>
            <a:pPr eaLnBrk="1" hangingPunct="1"/>
            <a:r>
              <a:rPr lang="en-NZ" dirty="0" smtClean="0"/>
              <a:t>This is much better </a:t>
            </a:r>
          </a:p>
          <a:p>
            <a:pPr eaLnBrk="1" hangingPunct="1"/>
            <a:r>
              <a:rPr lang="en-NZ" sz="900" dirty="0" smtClean="0"/>
              <a:t>Hard to see?</a:t>
            </a:r>
          </a:p>
          <a:p>
            <a:pPr eaLnBrk="1" hangingPunct="1"/>
            <a:r>
              <a:rPr lang="en-NZ" dirty="0" smtClean="0"/>
              <a:t>Much easier</a:t>
            </a:r>
          </a:p>
          <a:p>
            <a:pPr eaLnBrk="1" hangingPunct="1"/>
            <a:r>
              <a:rPr lang="en-NZ" dirty="0" smtClean="0">
                <a:latin typeface="Baoli SC Regular"/>
                <a:cs typeface="Baoli SC Regular"/>
              </a:rPr>
              <a:t>Probably not the easiest font</a:t>
            </a:r>
          </a:p>
          <a:p>
            <a:pPr eaLnBrk="1" hangingPunct="1"/>
            <a:r>
              <a:rPr lang="en-NZ" dirty="0" smtClean="0"/>
              <a:t>Good old sans serif Arial</a:t>
            </a:r>
          </a:p>
          <a:p>
            <a:pPr eaLnBrk="1" hangingPunct="1"/>
            <a:r>
              <a:rPr lang="en-NZ" dirty="0" smtClean="0"/>
              <a:t>STILL NOT SO GOOD – CAPS ARE HARD TO READ</a:t>
            </a:r>
            <a:endParaRPr lang="en-NZ" dirty="0"/>
          </a:p>
          <a:p>
            <a:pPr eaLnBrk="1" hangingPunct="1"/>
            <a:endParaRPr lang="en-NZ" dirty="0" smtClean="0"/>
          </a:p>
          <a:p>
            <a:pPr marL="0" indent="0" eaLnBrk="1" hangingPunct="1">
              <a:buNone/>
            </a:pPr>
            <a:endParaRPr lang="en-GB" dirty="0" smtClean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NZ" sz="4300" dirty="0" smtClean="0">
                <a:solidFill>
                  <a:schemeClr val="tx1"/>
                </a:solidFill>
              </a:rPr>
              <a:t>Contrast, font and size</a:t>
            </a:r>
            <a:endParaRPr lang="en-US" sz="4300" dirty="0" smtClean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59632" y="5949280"/>
            <a:ext cx="4536504" cy="58477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And this is better still </a:t>
            </a:r>
            <a:r>
              <a:rPr lang="en-US" dirty="0" smtClean="0">
                <a:solidFill>
                  <a:srgbClr val="FFFF00"/>
                </a:solidFill>
                <a:sym typeface="Wingdings"/>
              </a:rPr>
              <a:t>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095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4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AU" sz="4800" dirty="0" smtClean="0">
                <a:latin typeface="Gill Sans"/>
                <a:cs typeface="Gill Sans"/>
              </a:rPr>
              <a:t>Use of colour, or sound, alone to convey meaning.</a:t>
            </a:r>
          </a:p>
          <a:p>
            <a:pPr eaLnBrk="1" hangingPunct="1"/>
            <a:endParaRPr lang="en-AU" sz="4800" dirty="0" smtClean="0">
              <a:latin typeface="Gill Sans"/>
              <a:cs typeface="Gill Sans"/>
            </a:endParaRPr>
          </a:p>
          <a:p>
            <a:pPr marL="0" indent="0" eaLnBrk="1" hangingPunct="1">
              <a:buNone/>
            </a:pPr>
            <a:r>
              <a:rPr lang="en-AU" sz="3200" dirty="0" smtClean="0">
                <a:solidFill>
                  <a:srgbClr val="FF0000"/>
                </a:solidFill>
                <a:latin typeface="Gill Sans"/>
                <a:cs typeface="Gill Sans"/>
              </a:rPr>
              <a:t>John Smith		</a:t>
            </a:r>
            <a:r>
              <a:rPr lang="en-AU" sz="3200" dirty="0" smtClean="0">
                <a:solidFill>
                  <a:schemeClr val="tx1"/>
                </a:solidFill>
                <a:latin typeface="Gill Sans"/>
                <a:cs typeface="Gill Sans"/>
              </a:rPr>
              <a:t>or 	John Smith </a:t>
            </a:r>
            <a:r>
              <a:rPr lang="en-AU" sz="3200" dirty="0" smtClean="0">
                <a:solidFill>
                  <a:srgbClr val="FF0000"/>
                </a:solidFill>
                <a:latin typeface="Gill Sans"/>
                <a:cs typeface="Gill Sans"/>
              </a:rPr>
              <a:t>FAIL</a:t>
            </a:r>
          </a:p>
          <a:p>
            <a:pPr marL="0" indent="0" eaLnBrk="1" hangingPunct="1">
              <a:buNone/>
            </a:pPr>
            <a:r>
              <a:rPr lang="en-AU" sz="3200" dirty="0" smtClean="0">
                <a:solidFill>
                  <a:schemeClr val="accent3"/>
                </a:solidFill>
                <a:latin typeface="Gill Sans"/>
                <a:cs typeface="Gill Sans"/>
              </a:rPr>
              <a:t>Fred Jones			</a:t>
            </a:r>
            <a:r>
              <a:rPr lang="en-AU" sz="3200" dirty="0" smtClean="0">
                <a:solidFill>
                  <a:schemeClr val="tx1"/>
                </a:solidFill>
                <a:latin typeface="Gill Sans"/>
                <a:cs typeface="Gill Sans"/>
              </a:rPr>
              <a:t>Fred Jones </a:t>
            </a:r>
            <a:r>
              <a:rPr lang="en-AU" sz="3200" dirty="0" smtClean="0">
                <a:solidFill>
                  <a:schemeClr val="accent3"/>
                </a:solidFill>
                <a:latin typeface="Gill Sans"/>
                <a:cs typeface="Gill Sans"/>
              </a:rPr>
              <a:t>PASS</a:t>
            </a:r>
          </a:p>
          <a:p>
            <a:pPr eaLnBrk="1" hangingPunct="1"/>
            <a:endParaRPr lang="en-NZ" sz="4800" dirty="0" smtClean="0">
              <a:latin typeface="Gill Sans"/>
              <a:cs typeface="Gill Sans"/>
            </a:endParaRPr>
          </a:p>
          <a:p>
            <a:pPr marL="0" indent="0" eaLnBrk="1" hangingPunct="1">
              <a:buNone/>
            </a:pPr>
            <a:endParaRPr lang="en-GB" dirty="0" smtClean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NZ" sz="4300" dirty="0" smtClean="0">
                <a:solidFill>
                  <a:srgbClr val="000000"/>
                </a:solidFill>
              </a:rPr>
              <a:t>Use of Multiple Sensory Characteristics</a:t>
            </a:r>
            <a:endParaRPr lang="en-US" sz="43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99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99592" y="2492896"/>
            <a:ext cx="7408333" cy="3450696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Gill Sans"/>
                <a:cs typeface="Gill Sans"/>
              </a:rPr>
              <a:t>Avoiding SPAM is important</a:t>
            </a:r>
          </a:p>
          <a:p>
            <a:r>
              <a:rPr lang="en-US" sz="4400" dirty="0" smtClean="0">
                <a:latin typeface="Gill Sans"/>
                <a:cs typeface="Gill Sans"/>
              </a:rPr>
              <a:t>Avoiding users is more so</a:t>
            </a:r>
          </a:p>
          <a:p>
            <a:r>
              <a:rPr lang="en-US" sz="4400" dirty="0" smtClean="0">
                <a:latin typeface="Gill Sans"/>
                <a:cs typeface="Gill Sans"/>
              </a:rPr>
              <a:t>Don’t use CAPTCHA</a:t>
            </a:r>
          </a:p>
          <a:p>
            <a:endParaRPr lang="en-US" sz="4400" dirty="0">
              <a:latin typeface="Gill Sans"/>
              <a:cs typeface="Gill San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Turing Might Have Tried too Hard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776" y="4941168"/>
            <a:ext cx="3987800" cy="158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539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4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AU" sz="4800" dirty="0" smtClean="0">
                <a:latin typeface="Gill Sans"/>
                <a:cs typeface="Gill Sans"/>
              </a:rPr>
              <a:t>Logical</a:t>
            </a:r>
          </a:p>
          <a:p>
            <a:pPr eaLnBrk="1" hangingPunct="1"/>
            <a:r>
              <a:rPr lang="en-AU" sz="4800" dirty="0" smtClean="0">
                <a:latin typeface="Gill Sans"/>
                <a:cs typeface="Gill Sans"/>
              </a:rPr>
              <a:t>Consistent</a:t>
            </a:r>
          </a:p>
          <a:p>
            <a:pPr eaLnBrk="1" hangingPunct="1"/>
            <a:r>
              <a:rPr lang="en-AU" sz="4800" dirty="0" smtClean="0">
                <a:latin typeface="Gill Sans"/>
                <a:cs typeface="Gill Sans"/>
              </a:rPr>
              <a:t>Headings Clear</a:t>
            </a:r>
            <a:endParaRPr lang="en-NZ" sz="4800" dirty="0" smtClean="0">
              <a:latin typeface="Gill Sans"/>
              <a:cs typeface="Gill Sans"/>
            </a:endParaRPr>
          </a:p>
          <a:p>
            <a:pPr marL="0" indent="0" eaLnBrk="1" hangingPunct="1">
              <a:buNone/>
            </a:pPr>
            <a:endParaRPr lang="en-GB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NZ" sz="4300" dirty="0" smtClean="0">
                <a:solidFill>
                  <a:srgbClr val="000000"/>
                </a:solidFill>
              </a:rPr>
              <a:t>Structure</a:t>
            </a:r>
            <a:endParaRPr lang="en-US" sz="43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602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229600" cy="125272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NZ" sz="4300" dirty="0" smtClean="0">
                <a:solidFill>
                  <a:srgbClr val="000000"/>
                </a:solidFill>
              </a:rPr>
              <a:t>Magnification: </a:t>
            </a:r>
            <a:r>
              <a:rPr lang="en-NZ" sz="4300" dirty="0" smtClean="0">
                <a:solidFill>
                  <a:srgbClr val="000000"/>
                </a:solidFill>
              </a:rPr>
              <a:t>What can I see </a:t>
            </a:r>
            <a:r>
              <a:rPr lang="en-NZ" sz="4300" dirty="0" smtClean="0">
                <a:solidFill>
                  <a:srgbClr val="000000"/>
                </a:solidFill>
              </a:rPr>
              <a:t>in one go.</a:t>
            </a:r>
            <a:endParaRPr lang="en-US" sz="4300" dirty="0" smtClean="0">
              <a:solidFill>
                <a:srgbClr val="000000"/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-653" b="-653"/>
          <a:stretch/>
        </p:blipFill>
        <p:spPr>
          <a:xfrm>
            <a:off x="683568" y="1706062"/>
            <a:ext cx="7049503" cy="4332578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3728" y="2454015"/>
            <a:ext cx="6660221" cy="4040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457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688" y="1700808"/>
            <a:ext cx="6934200" cy="4373563"/>
          </a:xfrm>
        </p:spPr>
        <p:txBody>
          <a:bodyPr>
            <a:normAutofit fontScale="77500" lnSpcReduction="20000"/>
          </a:bodyPr>
          <a:lstStyle/>
          <a:p>
            <a:endParaRPr lang="en-US" sz="4000" dirty="0" smtClean="0"/>
          </a:p>
          <a:p>
            <a:r>
              <a:rPr lang="en-US" sz="4000" dirty="0" smtClean="0"/>
              <a:t>Fonts</a:t>
            </a:r>
          </a:p>
          <a:p>
            <a:r>
              <a:rPr lang="en-US" sz="4000" dirty="0" smtClean="0"/>
              <a:t>Images</a:t>
            </a:r>
          </a:p>
          <a:p>
            <a:r>
              <a:rPr lang="en-US" sz="4000" dirty="0" smtClean="0"/>
              <a:t>Links</a:t>
            </a:r>
          </a:p>
          <a:p>
            <a:r>
              <a:rPr lang="en-US" sz="4000" dirty="0" smtClean="0"/>
              <a:t>Tables</a:t>
            </a:r>
          </a:p>
          <a:p>
            <a:r>
              <a:rPr lang="en-US" sz="4000" dirty="0" smtClean="0"/>
              <a:t>Headings</a:t>
            </a:r>
          </a:p>
          <a:p>
            <a:r>
              <a:rPr lang="en-US" sz="4000" dirty="0"/>
              <a:t>http://</a:t>
            </a:r>
            <a:r>
              <a:rPr lang="en-US" sz="4000" dirty="0" err="1"/>
              <a:t>blindfoundation.org.nz</a:t>
            </a:r>
            <a:r>
              <a:rPr lang="en-US" sz="4000" dirty="0"/>
              <a:t>/learn/accessible-information/accessible-documents</a:t>
            </a:r>
            <a:endParaRPr lang="en-US" sz="4000" dirty="0" smtClean="0"/>
          </a:p>
          <a:p>
            <a:endParaRPr lang="en-NZ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Documents</a:t>
            </a:r>
            <a:endParaRPr lang="en-N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618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4171</TotalTime>
  <Words>259</Words>
  <Application>Microsoft Macintosh PowerPoint</Application>
  <PresentationFormat>On-screen Show (4:3)</PresentationFormat>
  <Paragraphs>59</Paragraphs>
  <Slides>12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Waveform</vt:lpstr>
      <vt:lpstr>PowerPoint.Show.8</vt:lpstr>
      <vt:lpstr>PowerPoint Presentation</vt:lpstr>
      <vt:lpstr>PowerPoint Presentation</vt:lpstr>
      <vt:lpstr>Who’s Excluded?</vt:lpstr>
      <vt:lpstr>Contrast, font and size</vt:lpstr>
      <vt:lpstr>Use of Multiple Sensory Characteristics</vt:lpstr>
      <vt:lpstr>Turing Might Have Tried too Hard</vt:lpstr>
      <vt:lpstr>Structure</vt:lpstr>
      <vt:lpstr>Magnification: What can I see in one go.</vt:lpstr>
      <vt:lpstr>Documents</vt:lpstr>
      <vt:lpstr>Documents 2</vt:lpstr>
      <vt:lpstr>Great resources </vt:lpstr>
      <vt:lpstr>Thank You and Questions </vt:lpstr>
    </vt:vector>
  </TitlesOfParts>
  <Company>RNZFB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RNZFB</dc:title>
  <dc:creator>kkerr</dc:creator>
  <cp:lastModifiedBy>Kevin Prince</cp:lastModifiedBy>
  <cp:revision>141</cp:revision>
  <cp:lastPrinted>2013-02-28T01:04:43Z</cp:lastPrinted>
  <dcterms:created xsi:type="dcterms:W3CDTF">2006-03-20T20:37:20Z</dcterms:created>
  <dcterms:modified xsi:type="dcterms:W3CDTF">2015-02-07T04:53:28Z</dcterms:modified>
</cp:coreProperties>
</file>